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2" r:id="rId5"/>
    <p:sldId id="276" r:id="rId6"/>
    <p:sldId id="258" r:id="rId7"/>
    <p:sldId id="273" r:id="rId8"/>
    <p:sldId id="284" r:id="rId9"/>
    <p:sldId id="281" r:id="rId10"/>
    <p:sldId id="282" r:id="rId11"/>
    <p:sldId id="283" r:id="rId12"/>
    <p:sldId id="285" r:id="rId13"/>
    <p:sldId id="279" r:id="rId14"/>
    <p:sldId id="286" r:id="rId15"/>
    <p:sldId id="287" r:id="rId16"/>
    <p:sldId id="294" r:id="rId17"/>
    <p:sldId id="295" r:id="rId18"/>
    <p:sldId id="296" r:id="rId19"/>
    <p:sldId id="280" r:id="rId20"/>
    <p:sldId id="277" r:id="rId21"/>
    <p:sldId id="297" r:id="rId22"/>
    <p:sldId id="29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362"/>
    <a:srgbClr val="73FC64"/>
    <a:srgbClr val="FC0303"/>
    <a:srgbClr val="3341F9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6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.png"/><Relationship Id="rId4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eg"/><Relationship Id="rId11" Type="http://schemas.openxmlformats.org/officeDocument/2006/relationships/image" Target="../media/image7.wmf"/><Relationship Id="rId5" Type="http://schemas.openxmlformats.org/officeDocument/2006/relationships/image" Target="../media/image9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Point Presentation - PDF 무료 다운로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9564" y="3929933"/>
            <a:ext cx="6528262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Level Design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1695" y="5070768"/>
            <a:ext cx="9144000" cy="98921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성공회 대학교 </a:t>
            </a:r>
            <a:endParaRPr lang="en-US" altLang="ko-KR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</a:t>
            </a:r>
            <a:r>
              <a:rPr lang="ko-KR" altLang="en-US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융합자율학부 </a:t>
            </a:r>
            <a:r>
              <a:rPr lang="en-US" altLang="ko-KR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201632023 </a:t>
            </a:r>
            <a:r>
              <a:rPr lang="ko-KR" altLang="en-US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이지훈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온·오프라인 달구는 &amp;#39;배그&amp;#39;, 핫썸머 축제 돌입&amp;quot;- 헤럴드경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62" y="1163013"/>
            <a:ext cx="3220822" cy="1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시즌 6 맵 업데이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220" y="1159447"/>
            <a:ext cx="3216052" cy="1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ft Banner wood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08" y="1163013"/>
            <a:ext cx="3008493" cy="1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092367" y="5768703"/>
            <a:ext cx="2853035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설계한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맵의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일부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750344" y="3053705"/>
            <a:ext cx="4247804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Apex Legends - Worlds Edge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301247" y="3046551"/>
            <a:ext cx="3873730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Escape from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Tarkov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- Woods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숲 및 산등성이가 주 무대가 되는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FPS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게임이 상당히 많음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언덕 및 돌에서의 고지대 형성 및 나무와 돌무더기를 이용한 다양한 엄폐물을 활용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타 게임들의 지형 참고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흔히 볼 수 있는 상황 및 지형 디자인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다양한 게임에서 등장하는 숲과 산등성이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2" y="3809888"/>
            <a:ext cx="3221259" cy="1911369"/>
          </a:xfrm>
          <a:prstGeom prst="rect">
            <a:avLst/>
          </a:prstGeom>
        </p:spPr>
      </p:pic>
      <p:sp>
        <p:nvSpPr>
          <p:cNvPr id="15" name="내용 개체 틀 2"/>
          <p:cNvSpPr txBox="1">
            <a:spLocks/>
          </p:cNvSpPr>
          <p:nvPr/>
        </p:nvSpPr>
        <p:spPr>
          <a:xfrm>
            <a:off x="1084054" y="3053705"/>
            <a:ext cx="2853035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Battleground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-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Erangel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7106608" y="2481207"/>
            <a:ext cx="2677472" cy="107124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25000">
                <a:schemeClr val="tx1">
                  <a:lumMod val="50000"/>
                  <a:lumOff val="50000"/>
                </a:schemeClr>
              </a:gs>
              <a:gs pos="41000">
                <a:schemeClr val="bg1">
                  <a:lumMod val="75000"/>
                </a:schemeClr>
              </a:gs>
              <a:gs pos="71000">
                <a:schemeClr val="tx1">
                  <a:lumMod val="50000"/>
                  <a:lumOff val="50000"/>
                </a:schemeClr>
              </a:gs>
              <a:gs pos="100000">
                <a:srgbClr val="1F1F1F"/>
              </a:gs>
            </a:gsLst>
            <a:lin ang="2700000" scaled="0"/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4324432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무기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62" y="3830420"/>
            <a:ext cx="2920175" cy="216905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" name="직사각형 2"/>
          <p:cNvSpPr/>
          <p:nvPr/>
        </p:nvSpPr>
        <p:spPr>
          <a:xfrm>
            <a:off x="3820337" y="1099592"/>
            <a:ext cx="1653458" cy="25160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25000">
                <a:schemeClr val="tx1">
                  <a:lumMod val="50000"/>
                  <a:lumOff val="50000"/>
                </a:schemeClr>
              </a:gs>
              <a:gs pos="41000">
                <a:schemeClr val="bg1">
                  <a:lumMod val="75000"/>
                </a:schemeClr>
              </a:gs>
              <a:gs pos="71000">
                <a:schemeClr val="tx1">
                  <a:lumMod val="50000"/>
                  <a:lumOff val="50000"/>
                </a:schemeClr>
              </a:gs>
              <a:gs pos="100000">
                <a:srgbClr val="1F1F1F"/>
              </a:gs>
            </a:gsLst>
            <a:lin ang="5400000" scaled="0"/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ttf2 ja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744" y="1373201"/>
            <a:ext cx="1305543" cy="2252427"/>
          </a:xfrm>
          <a:prstGeom prst="rect">
            <a:avLst/>
          </a:prstGeom>
          <a:noFill/>
          <a:effectLst>
            <a:outerShdw blurRad="114300" dist="127000" dir="21540000" sx="101000" sy="101000" algn="t" rotWithShape="0">
              <a:prstClr val="black">
                <a:alpha val="3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rabot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0" y="1225328"/>
            <a:ext cx="1662210" cy="21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훈련용 봇이라고 하면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오버워치의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훈련용 봇을 많이 생각하게 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하지만 실제 전투는 사람과 하는 경우가 대부분임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양쪽을 타협해 봇의 느낌이 나는 배틀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슈트형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안드로이드 선택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안드로이드이기에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AK-47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과 친숙한 무기 디자인 대신 미래형 무기 디자인 채택 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훈련용 봇과 배틀 슈트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미래화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소총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2247360" y="1814910"/>
            <a:ext cx="1488928" cy="1157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err="1" smtClean="0">
                <a:solidFill>
                  <a:schemeClr val="bg1"/>
                </a:solidFill>
              </a:rPr>
              <a:t>OverWatch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Training Bot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383294" y="1782970"/>
            <a:ext cx="1488928" cy="1157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Titan Fall 2</a:t>
            </a:r>
          </a:p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Jack  Cooper</a:t>
            </a: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692223" y="6010130"/>
            <a:ext cx="3336052" cy="79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게임에 사용된 캐릭터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무기 디자인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353" y="5181899"/>
            <a:ext cx="1665922" cy="787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2" name="Picture 12" descr="R-301 - Liquipedia Apex Legends Wik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57" y="1225328"/>
            <a:ext cx="2494593" cy="97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9422138" y="2556707"/>
            <a:ext cx="2659364" cy="977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Call of Duty :</a:t>
            </a:r>
          </a:p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Advanced Warfare</a:t>
            </a:r>
          </a:p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Bal - 27</a:t>
            </a:r>
          </a:p>
        </p:txBody>
      </p:sp>
      <p:pic>
        <p:nvPicPr>
          <p:cNvPr id="5134" name="Picture 14" descr="external/img3.wi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57" y="2623013"/>
            <a:ext cx="2389283" cy="82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내용 개체 틀 2"/>
          <p:cNvSpPr txBox="1">
            <a:spLocks/>
          </p:cNvSpPr>
          <p:nvPr/>
        </p:nvSpPr>
        <p:spPr>
          <a:xfrm>
            <a:off x="9422138" y="1403849"/>
            <a:ext cx="2659364" cy="800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Apex Legends </a:t>
            </a:r>
          </a:p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R-301</a:t>
            </a:r>
          </a:p>
        </p:txBody>
      </p:sp>
    </p:spTree>
    <p:extLst>
      <p:ext uri="{BB962C8B-B14F-4D97-AF65-F5344CB8AC3E}">
        <p14:creationId xmlns:p14="http://schemas.microsoft.com/office/powerpoint/2010/main" val="34066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45124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기타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72315" y="471142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각 스테이지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클리어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시 부족한 탄약과 체력을 보충해야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자동 회복 시 스테이지 난이도가 급 하락하므로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힐팩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및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아머팩으로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변경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힐팩의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상징인 십자가 모양 채택 및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탄약팩의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상징인 탄약들의 이미지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368275" y="4011661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탄약 팩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4548" y="442307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New healer hero leaked!!!!! Upmercies to the left : OverwatchCircleje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63" y="1141303"/>
            <a:ext cx="2044004" cy="219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배그M] 배그에 나오는 총기를 알아보자! - 게임 채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110" y="1141302"/>
            <a:ext cx="2195927" cy="219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체력 - Official TF2 Wiki | Official Team Fortress Wik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45" y="1367230"/>
            <a:ext cx="1930493" cy="146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wiki.teamfortress.com/w/images/9/9f/Mediumamm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439" y="1224647"/>
            <a:ext cx="2127340" cy="176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내용 개체 틀 2"/>
          <p:cNvSpPr txBox="1">
            <a:spLocks/>
          </p:cNvSpPr>
          <p:nvPr/>
        </p:nvSpPr>
        <p:spPr>
          <a:xfrm>
            <a:off x="259309" y="3360518"/>
            <a:ext cx="3379115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err="1" smtClean="0">
                <a:solidFill>
                  <a:schemeClr val="bg1"/>
                </a:solidFill>
              </a:rPr>
              <a:t>Overwatch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- Health Pack</a:t>
            </a: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252087" y="3360518"/>
            <a:ext cx="3379115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TF 2 - Health &amp; Ammo Pack</a:t>
            </a: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8244865" y="3360518"/>
            <a:ext cx="3379115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Battleground – 7.62mm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9" t="44052" r="42412" b="28468"/>
          <a:stretch/>
        </p:blipFill>
        <p:spPr>
          <a:xfrm>
            <a:off x="2546898" y="4166161"/>
            <a:ext cx="1446963" cy="14972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3" t="44052" r="41646" b="34185"/>
          <a:stretch/>
        </p:blipFill>
        <p:spPr>
          <a:xfrm>
            <a:off x="743223" y="4166161"/>
            <a:ext cx="1573332" cy="1497204"/>
          </a:xfrm>
          <a:prstGeom prst="rect">
            <a:avLst/>
          </a:prstGeom>
        </p:spPr>
      </p:pic>
      <p:sp>
        <p:nvSpPr>
          <p:cNvPr id="30" name="내용 개체 틀 2"/>
          <p:cNvSpPr txBox="1">
            <a:spLocks/>
          </p:cNvSpPr>
          <p:nvPr/>
        </p:nvSpPr>
        <p:spPr>
          <a:xfrm>
            <a:off x="743223" y="5717174"/>
            <a:ext cx="3336052" cy="3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게임에 사용된 디자인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real Engine Branding Guidelines and Trademark Usage - Unreal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6" y="1873392"/>
            <a:ext cx="3971780" cy="3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35324" y="2711715"/>
            <a:ext cx="2827517" cy="2101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디자인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10532" y="1978444"/>
            <a:ext cx="3200216" cy="3360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전투 구성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Stage 1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개요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요약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Stage 2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개요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요약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Stage 3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개요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요약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Stage 4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개요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요약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전투 구성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311748" y="503063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각각의 상황에 알맞은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방식을 이용해 전투를 이어나가야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피킹을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사용하지 않고 몸을 드러낸 채 전투 시 사망할 확률이 높음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374778" y="4327488"/>
            <a:ext cx="379069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피킹을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활용한 전투 방식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4205" y="4794589"/>
            <a:ext cx="325397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8" y="1763446"/>
            <a:ext cx="5149500" cy="24688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19" y="1762763"/>
            <a:ext cx="5442412" cy="2469563"/>
          </a:xfrm>
          <a:prstGeom prst="rect">
            <a:avLst/>
          </a:prstGeom>
        </p:spPr>
      </p:pic>
      <p:sp>
        <p:nvSpPr>
          <p:cNvPr id="19" name="내용 개체 틀 2"/>
          <p:cNvSpPr txBox="1">
            <a:spLocks/>
          </p:cNvSpPr>
          <p:nvPr/>
        </p:nvSpPr>
        <p:spPr>
          <a:xfrm>
            <a:off x="6326689" y="503063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및 이동이 용이하도록 맵 곳곳에 엄폐물이 배치되어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또는 이동 중 적에 대한 위치를 빠르게 식별 해야함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신속하게 엄폐물로 이동하여 상대의 사격에서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벗어나야함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6389719" y="4327488"/>
            <a:ext cx="379069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탐색 및 엄폐물로의 이동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89146" y="4794589"/>
            <a:ext cx="325397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34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511532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Stage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요약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5270130" y="490925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가장 기본적인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피킹인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같은 지대에서의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사용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약간의 고지대의 적에게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윗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이용한 적 저지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다각 없이 한 명 한 명 천천히 상대 가능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5333160" y="4206108"/>
            <a:ext cx="379069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피킹의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기본 연습 스테이지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32587" y="4673209"/>
            <a:ext cx="384479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2057" y="6305020"/>
            <a:ext cx="257694" cy="157942"/>
          </a:xfrm>
          <a:prstGeom prst="rect">
            <a:avLst/>
          </a:prstGeom>
          <a:solidFill>
            <a:srgbClr val="334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66067" y="6297921"/>
            <a:ext cx="257694" cy="157942"/>
          </a:xfrm>
          <a:prstGeom prst="rect">
            <a:avLst/>
          </a:prstGeom>
          <a:solidFill>
            <a:srgbClr val="FC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72057" y="6627295"/>
            <a:ext cx="257694" cy="157942"/>
          </a:xfrm>
          <a:prstGeom prst="rect">
            <a:avLst/>
          </a:prstGeom>
          <a:solidFill>
            <a:srgbClr val="73F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715660" y="6252281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플레이어 교전 장소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2949129" y="6243968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적 위치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715659" y="6558101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플레이어 이동 경로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718015"/>
              </p:ext>
            </p:extLst>
          </p:nvPr>
        </p:nvGraphicFramePr>
        <p:xfrm>
          <a:off x="5340465" y="1221542"/>
          <a:ext cx="6280728" cy="27786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23870">
                  <a:extLst>
                    <a:ext uri="{9D8B030D-6E8A-4147-A177-3AD203B41FA5}">
                      <a16:colId xmlns:a16="http://schemas.microsoft.com/office/drawing/2014/main" val="2780519362"/>
                    </a:ext>
                  </a:extLst>
                </a:gridCol>
                <a:gridCol w="3956858">
                  <a:extLst>
                    <a:ext uri="{9D8B030D-6E8A-4147-A177-3AD203B41FA5}">
                      <a16:colId xmlns:a16="http://schemas.microsoft.com/office/drawing/2014/main" val="918503771"/>
                    </a:ext>
                  </a:extLst>
                </a:gridCol>
              </a:tblGrid>
              <a:tr h="3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 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설 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95074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배치된 적의 수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98096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소요 시간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분 내외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99191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컨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셉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조금의 엄폐물이 있는 숲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37278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목 적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피킹의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기본기 숙련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84950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힐팩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&amp;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탄약팩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X </a:t>
                      </a:r>
                      <a:r>
                        <a:rPr lang="en-US" altLang="ko-KR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다음 스테이지 시작 전 배치</a:t>
                      </a:r>
                      <a:r>
                        <a:rPr lang="en-US" altLang="ko-KR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)</a:t>
                      </a:r>
                      <a:endParaRPr lang="ko-KR" altLang="en-US" sz="14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495576"/>
                  </a:ext>
                </a:extLst>
              </a:tr>
            </a:tbl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747186"/>
              </p:ext>
            </p:extLst>
          </p:nvPr>
        </p:nvGraphicFramePr>
        <p:xfrm>
          <a:off x="472057" y="3706738"/>
          <a:ext cx="4250609" cy="2526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r:id="rId4" imgW="5663160" imgH="3364920" progId="">
                  <p:embed/>
                </p:oleObj>
              </mc:Choice>
              <mc:Fallback>
                <p:oleObj r:id="rId4" imgW="5663160" imgH="3364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057" y="3706738"/>
                        <a:ext cx="4250609" cy="2526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5832"/>
              </p:ext>
            </p:extLst>
          </p:nvPr>
        </p:nvGraphicFramePr>
        <p:xfrm>
          <a:off x="472056" y="1181579"/>
          <a:ext cx="4250609" cy="2519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r:id="rId6" imgW="12241080" imgH="7263360" progId="">
                  <p:embed/>
                </p:oleObj>
              </mc:Choice>
              <mc:Fallback>
                <p:oleObj r:id="rId6" imgW="12241080" imgH="7263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056" y="1181579"/>
                        <a:ext cx="4250609" cy="2519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70959" y="6627295"/>
            <a:ext cx="257694" cy="157942"/>
          </a:xfrm>
          <a:prstGeom prst="rect">
            <a:avLst/>
          </a:prstGeom>
          <a:solidFill>
            <a:srgbClr val="E3F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2951456" y="6558100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교전 방향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4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2057" y="6305020"/>
            <a:ext cx="257694" cy="157942"/>
          </a:xfrm>
          <a:prstGeom prst="rect">
            <a:avLst/>
          </a:prstGeom>
          <a:solidFill>
            <a:srgbClr val="334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72057" y="6627295"/>
            <a:ext cx="257694" cy="157942"/>
          </a:xfrm>
          <a:prstGeom prst="rect">
            <a:avLst/>
          </a:prstGeom>
          <a:solidFill>
            <a:srgbClr val="73F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715659" y="6558101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플레이어 이동 경로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511532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Stage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요약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5277436" y="4909251"/>
            <a:ext cx="633611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스테이지 진입 전 체력과 탄약을 제공한다는 것을 처음으로 명시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저지대에서 고지대에 위치한 적을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뒷무빙을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활용한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방식으로 제압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고지대에서 엄폐물을 낀 적과 엄폐물이 없는 원거리 적과의 전투 연습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5340465" y="4206108"/>
            <a:ext cx="4863381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저지대에서 고지대의 적에게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피킹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39893" y="4673209"/>
            <a:ext cx="444724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666067" y="6297921"/>
            <a:ext cx="257694" cy="157942"/>
          </a:xfrm>
          <a:prstGeom prst="rect">
            <a:avLst/>
          </a:prstGeom>
          <a:solidFill>
            <a:srgbClr val="FC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715660" y="6252281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플레이어 교전 장소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2949129" y="6243968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적 위치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670959" y="6627295"/>
            <a:ext cx="257694" cy="157942"/>
          </a:xfrm>
          <a:prstGeom prst="rect">
            <a:avLst/>
          </a:prstGeom>
          <a:solidFill>
            <a:srgbClr val="E3F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내용 개체 틀 2"/>
          <p:cNvSpPr txBox="1">
            <a:spLocks/>
          </p:cNvSpPr>
          <p:nvPr/>
        </p:nvSpPr>
        <p:spPr>
          <a:xfrm>
            <a:off x="2951456" y="6558100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교전 방향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929746"/>
              </p:ext>
            </p:extLst>
          </p:nvPr>
        </p:nvGraphicFramePr>
        <p:xfrm>
          <a:off x="472057" y="3675991"/>
          <a:ext cx="4250610" cy="2519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r:id="rId4" imgW="12241080" imgH="7263360" progId="">
                  <p:embed/>
                </p:oleObj>
              </mc:Choice>
              <mc:Fallback>
                <p:oleObj r:id="rId4" imgW="12241080" imgH="7263360" progId="">
                  <p:embed/>
                  <p:pic>
                    <p:nvPicPr>
                      <p:cNvPr id="31" name="개체 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057" y="3675991"/>
                        <a:ext cx="4250610" cy="2519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7" y="1153845"/>
            <a:ext cx="4250610" cy="2522146"/>
          </a:xfrm>
          <a:prstGeom prst="rect">
            <a:avLst/>
          </a:prstGeom>
        </p:spPr>
      </p:pic>
      <p:sp>
        <p:nvSpPr>
          <p:cNvPr id="10" name="도넛 9"/>
          <p:cNvSpPr/>
          <p:nvPr/>
        </p:nvSpPr>
        <p:spPr>
          <a:xfrm>
            <a:off x="2038456" y="2223014"/>
            <a:ext cx="1255222" cy="1147157"/>
          </a:xfrm>
          <a:prstGeom prst="donut">
            <a:avLst>
              <a:gd name="adj" fmla="val 81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417089"/>
              </p:ext>
            </p:extLst>
          </p:nvPr>
        </p:nvGraphicFramePr>
        <p:xfrm>
          <a:off x="5340465" y="1221542"/>
          <a:ext cx="6280728" cy="27786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23870">
                  <a:extLst>
                    <a:ext uri="{9D8B030D-6E8A-4147-A177-3AD203B41FA5}">
                      <a16:colId xmlns:a16="http://schemas.microsoft.com/office/drawing/2014/main" val="2780519362"/>
                    </a:ext>
                  </a:extLst>
                </a:gridCol>
                <a:gridCol w="3956858">
                  <a:extLst>
                    <a:ext uri="{9D8B030D-6E8A-4147-A177-3AD203B41FA5}">
                      <a16:colId xmlns:a16="http://schemas.microsoft.com/office/drawing/2014/main" val="918503771"/>
                    </a:ext>
                  </a:extLst>
                </a:gridCol>
              </a:tblGrid>
              <a:tr h="3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 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설 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95074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배치된 적의 수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98096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소요 시간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분 내외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99191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컨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셉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높은 돌 산이 있는 통로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37278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목 적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고지대의 적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피킹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연습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84950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힐팩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&amp;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탄약팩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O</a:t>
                      </a:r>
                      <a:r>
                        <a:rPr lang="en-US" altLang="ko-KR" sz="1400" baseline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스테이지</a:t>
                      </a:r>
                      <a:r>
                        <a:rPr lang="ko-KR" altLang="en-US" sz="1400" baseline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시작 전</a:t>
                      </a:r>
                      <a:r>
                        <a:rPr lang="ko-KR" altLang="en-US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배치</a:t>
                      </a:r>
                      <a:r>
                        <a:rPr lang="en-US" altLang="ko-KR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)</a:t>
                      </a:r>
                      <a:endParaRPr lang="ko-KR" altLang="en-US" sz="14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495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7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2057" y="6305020"/>
            <a:ext cx="257694" cy="157942"/>
          </a:xfrm>
          <a:prstGeom prst="rect">
            <a:avLst/>
          </a:prstGeom>
          <a:solidFill>
            <a:srgbClr val="334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72057" y="6627295"/>
            <a:ext cx="257694" cy="157942"/>
          </a:xfrm>
          <a:prstGeom prst="rect">
            <a:avLst/>
          </a:prstGeom>
          <a:solidFill>
            <a:srgbClr val="73F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715659" y="6558101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플레이어 이동 경로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66067" y="6297921"/>
            <a:ext cx="257694" cy="157942"/>
          </a:xfrm>
          <a:prstGeom prst="rect">
            <a:avLst/>
          </a:prstGeom>
          <a:solidFill>
            <a:srgbClr val="FC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715660" y="6252281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플레이어 교전 장소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2949129" y="6243968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적 위치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670959" y="6627295"/>
            <a:ext cx="257694" cy="157942"/>
          </a:xfrm>
          <a:prstGeom prst="rect">
            <a:avLst/>
          </a:prstGeom>
          <a:solidFill>
            <a:srgbClr val="E3F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내용 개체 틀 2"/>
          <p:cNvSpPr txBox="1">
            <a:spLocks/>
          </p:cNvSpPr>
          <p:nvPr/>
        </p:nvSpPr>
        <p:spPr>
          <a:xfrm>
            <a:off x="2951456" y="6558100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교전 방향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511532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Stage 3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요약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5277435" y="490925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같은 고지대의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적에게의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무빙을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이용한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연습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고지대에서 저지대의 적에게 앞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무빙을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이용한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연습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고지대에서의 전투를 포기하고 내려가면 적에게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사망할 확률이 높음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5340465" y="4206108"/>
            <a:ext cx="410703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고지대에서의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피킹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9892" y="4673209"/>
            <a:ext cx="384479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735827"/>
              </p:ext>
            </p:extLst>
          </p:nvPr>
        </p:nvGraphicFramePr>
        <p:xfrm>
          <a:off x="472058" y="1153841"/>
          <a:ext cx="4250609" cy="2519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r:id="rId4" imgW="12241080" imgH="7263360" progId="">
                  <p:embed/>
                </p:oleObj>
              </mc:Choice>
              <mc:Fallback>
                <p:oleObj r:id="rId4" imgW="12241080" imgH="7263360" progId="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058" y="1153841"/>
                        <a:ext cx="4250609" cy="2519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589"/>
              </p:ext>
            </p:extLst>
          </p:nvPr>
        </p:nvGraphicFramePr>
        <p:xfrm>
          <a:off x="472058" y="3673532"/>
          <a:ext cx="4250610" cy="2519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r:id="rId6" imgW="12241080" imgH="7263360" progId="">
                  <p:embed/>
                </p:oleObj>
              </mc:Choice>
              <mc:Fallback>
                <p:oleObj r:id="rId6" imgW="12241080" imgH="7263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058" y="3673532"/>
                        <a:ext cx="4250610" cy="2519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032063"/>
              </p:ext>
            </p:extLst>
          </p:nvPr>
        </p:nvGraphicFramePr>
        <p:xfrm>
          <a:off x="5340465" y="1221542"/>
          <a:ext cx="6280728" cy="27786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23870">
                  <a:extLst>
                    <a:ext uri="{9D8B030D-6E8A-4147-A177-3AD203B41FA5}">
                      <a16:colId xmlns:a16="http://schemas.microsoft.com/office/drawing/2014/main" val="2780519362"/>
                    </a:ext>
                  </a:extLst>
                </a:gridCol>
                <a:gridCol w="3956858">
                  <a:extLst>
                    <a:ext uri="{9D8B030D-6E8A-4147-A177-3AD203B41FA5}">
                      <a16:colId xmlns:a16="http://schemas.microsoft.com/office/drawing/2014/main" val="918503771"/>
                    </a:ext>
                  </a:extLst>
                </a:gridCol>
              </a:tblGrid>
              <a:tr h="3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 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설 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95074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배치된 적의 수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98096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소요 시간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분 내외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99191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컨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셉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숲 속의 절벽 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37278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목 적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고지대에서의 적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피킹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연습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84950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힐팩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&amp;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탄약팩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O</a:t>
                      </a:r>
                      <a:r>
                        <a:rPr lang="en-US" altLang="ko-KR" sz="1400" baseline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스테이지</a:t>
                      </a:r>
                      <a:r>
                        <a:rPr lang="ko-KR" altLang="en-US" sz="1400" baseline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시작 전</a:t>
                      </a:r>
                      <a:r>
                        <a:rPr lang="ko-KR" altLang="en-US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배치</a:t>
                      </a:r>
                      <a:r>
                        <a:rPr lang="en-US" altLang="ko-KR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)</a:t>
                      </a:r>
                      <a:endParaRPr lang="ko-KR" altLang="en-US" sz="14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495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9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674163"/>
              </p:ext>
            </p:extLst>
          </p:nvPr>
        </p:nvGraphicFramePr>
        <p:xfrm>
          <a:off x="472058" y="1150422"/>
          <a:ext cx="4256375" cy="2523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r:id="rId3" imgW="12241080" imgH="7263360" progId="">
                  <p:embed/>
                </p:oleObj>
              </mc:Choice>
              <mc:Fallback>
                <p:oleObj r:id="rId3" imgW="12241080" imgH="7263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058" y="1150422"/>
                        <a:ext cx="4256375" cy="2523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2057" y="6305020"/>
            <a:ext cx="257694" cy="157942"/>
          </a:xfrm>
          <a:prstGeom prst="rect">
            <a:avLst/>
          </a:prstGeom>
          <a:solidFill>
            <a:srgbClr val="334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72057" y="6627295"/>
            <a:ext cx="257694" cy="157942"/>
          </a:xfrm>
          <a:prstGeom prst="rect">
            <a:avLst/>
          </a:prstGeom>
          <a:solidFill>
            <a:srgbClr val="73F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715659" y="6558101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플레이어 이동 경로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66067" y="6297921"/>
            <a:ext cx="257694" cy="157942"/>
          </a:xfrm>
          <a:prstGeom prst="rect">
            <a:avLst/>
          </a:prstGeom>
          <a:solidFill>
            <a:srgbClr val="FC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715660" y="6252281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플레이어 교전 장소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2949129" y="6243968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적 위치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670959" y="6627295"/>
            <a:ext cx="257694" cy="157942"/>
          </a:xfrm>
          <a:prstGeom prst="rect">
            <a:avLst/>
          </a:prstGeom>
          <a:solidFill>
            <a:srgbClr val="E3F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내용 개체 틀 2"/>
          <p:cNvSpPr txBox="1">
            <a:spLocks/>
          </p:cNvSpPr>
          <p:nvPr/>
        </p:nvSpPr>
        <p:spPr>
          <a:xfrm>
            <a:off x="2951456" y="6558100"/>
            <a:ext cx="2193007" cy="34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교전 방향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511532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Stage 4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요약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5277435" y="490925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한 위치에서 두 명 이상과의 전투를 치르게 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엄폐물에서의 엄폐 각도에 따른 또 다른 적과의 교전을 신경 써야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먼저 제거할 타겟을 선정하고 한 방향을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클리어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해야 수월한 교전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또한 고지대의 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엄폐물을 끼고 숨어있는 적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등 다양한 패턴이 나와 조심스러운 이동이 요구되며 빠른 탐색과 엄폐가 핵심이 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5340465" y="4206108"/>
            <a:ext cx="410703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다각에서의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피킹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39892" y="4673209"/>
            <a:ext cx="384479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351504"/>
              </p:ext>
            </p:extLst>
          </p:nvPr>
        </p:nvGraphicFramePr>
        <p:xfrm>
          <a:off x="472057" y="3662297"/>
          <a:ext cx="4256376" cy="2523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r:id="rId6" imgW="12241080" imgH="7263360" progId="">
                  <p:embed/>
                </p:oleObj>
              </mc:Choice>
              <mc:Fallback>
                <p:oleObj r:id="rId6" imgW="12241080" imgH="7263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057" y="3662297"/>
                        <a:ext cx="4256376" cy="2523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212048"/>
              </p:ext>
            </p:extLst>
          </p:nvPr>
        </p:nvGraphicFramePr>
        <p:xfrm>
          <a:off x="5340465" y="1221542"/>
          <a:ext cx="6280728" cy="27786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23870">
                  <a:extLst>
                    <a:ext uri="{9D8B030D-6E8A-4147-A177-3AD203B41FA5}">
                      <a16:colId xmlns:a16="http://schemas.microsoft.com/office/drawing/2014/main" val="2780519362"/>
                    </a:ext>
                  </a:extLst>
                </a:gridCol>
                <a:gridCol w="3956858">
                  <a:extLst>
                    <a:ext uri="{9D8B030D-6E8A-4147-A177-3AD203B41FA5}">
                      <a16:colId xmlns:a16="http://schemas.microsoft.com/office/drawing/2014/main" val="918503771"/>
                    </a:ext>
                  </a:extLst>
                </a:gridCol>
              </a:tblGrid>
              <a:tr h="3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 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설 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95074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배치된 적의 수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8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98096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소요 시간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분 내외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99191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컨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셉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숲 속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37278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목 적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다각 및 다양한 상황의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피킹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연습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84950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힐팩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&amp;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탄약팩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O</a:t>
                      </a:r>
                      <a:r>
                        <a:rPr lang="en-US" altLang="ko-KR" sz="1400" baseline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스테이지</a:t>
                      </a:r>
                      <a:r>
                        <a:rPr lang="ko-KR" altLang="en-US" sz="1400" baseline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시작 전</a:t>
                      </a:r>
                      <a:r>
                        <a:rPr lang="ko-KR" altLang="en-US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배치</a:t>
                      </a:r>
                      <a:r>
                        <a:rPr lang="en-US" altLang="ko-KR" sz="14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)</a:t>
                      </a:r>
                      <a:endParaRPr lang="ko-KR" altLang="en-US" sz="14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495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9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real Engine Branding Guidelines and Trademark Usage - Unreal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6" y="1873392"/>
            <a:ext cx="3971780" cy="3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684211" y="2567186"/>
            <a:ext cx="2079371" cy="180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 작 후 기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 algn="ctr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21224" y="2236138"/>
            <a:ext cx="2809518" cy="3360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제작 후기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개선점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스크린 샷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4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5" y="1972498"/>
            <a:ext cx="25199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개요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err="1" smtClean="0">
                <a:solidFill>
                  <a:schemeClr val="bg1"/>
                </a:solidFill>
              </a:rPr>
              <a:t>에셋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소개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제작 과정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2293124" y="4126392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2645" y="4099801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042645" y="4583527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2042645" y="4690941"/>
            <a:ext cx="3136184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기획 의도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맵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800" b="1" dirty="0">
                <a:solidFill>
                  <a:schemeClr val="bg1"/>
                </a:solidFill>
              </a:rPr>
              <a:t>-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캐릭터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무기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기타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6960675" y="4126392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 후기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12569" y="4099801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10196" y="4583526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6960675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레벨 디자인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10196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710196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내용 개체 틀 2"/>
          <p:cNvSpPr txBox="1">
            <a:spLocks/>
          </p:cNvSpPr>
          <p:nvPr/>
        </p:nvSpPr>
        <p:spPr>
          <a:xfrm>
            <a:off x="6710196" y="1969651"/>
            <a:ext cx="3136184" cy="17291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전투 구성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Stage </a:t>
            </a:r>
            <a:r>
              <a:rPr lang="en-US" altLang="ko-KR" sz="1800" b="1" dirty="0">
                <a:solidFill>
                  <a:schemeClr val="bg1"/>
                </a:solidFill>
              </a:rPr>
              <a:t>1 </a:t>
            </a:r>
            <a:r>
              <a:rPr lang="ko-KR" altLang="en-US" sz="1800" b="1" dirty="0">
                <a:solidFill>
                  <a:schemeClr val="bg1"/>
                </a:solidFill>
              </a:rPr>
              <a:t>개요 </a:t>
            </a:r>
            <a:r>
              <a:rPr lang="en-US" altLang="ko-KR" sz="1800" b="1" dirty="0">
                <a:solidFill>
                  <a:schemeClr val="bg1"/>
                </a:solidFill>
              </a:rPr>
              <a:t>/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요약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Stage 2 </a:t>
            </a:r>
            <a:r>
              <a:rPr lang="ko-KR" altLang="en-US" sz="1800" b="1" dirty="0">
                <a:solidFill>
                  <a:schemeClr val="bg1"/>
                </a:solidFill>
              </a:rPr>
              <a:t>개요 </a:t>
            </a:r>
            <a:r>
              <a:rPr lang="en-US" altLang="ko-KR" sz="1800" b="1" dirty="0">
                <a:solidFill>
                  <a:schemeClr val="bg1"/>
                </a:solidFill>
              </a:rPr>
              <a:t>/ </a:t>
            </a:r>
            <a:r>
              <a:rPr lang="ko-KR" altLang="en-US" sz="1800" b="1" dirty="0">
                <a:solidFill>
                  <a:schemeClr val="bg1"/>
                </a:solidFill>
              </a:rPr>
              <a:t>요약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en-US" altLang="ko-KR" sz="1800" b="1" dirty="0">
                <a:solidFill>
                  <a:schemeClr val="bg1"/>
                </a:solidFill>
              </a:rPr>
              <a:t>Stage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3 </a:t>
            </a:r>
            <a:r>
              <a:rPr lang="ko-KR" altLang="en-US" sz="1800" b="1" dirty="0">
                <a:solidFill>
                  <a:schemeClr val="bg1"/>
                </a:solidFill>
              </a:rPr>
              <a:t>개요 </a:t>
            </a:r>
            <a:r>
              <a:rPr lang="en-US" altLang="ko-KR" sz="1800" b="1" dirty="0">
                <a:solidFill>
                  <a:schemeClr val="bg1"/>
                </a:solidFill>
              </a:rPr>
              <a:t>/ </a:t>
            </a:r>
            <a:r>
              <a:rPr lang="ko-KR" altLang="en-US" sz="1800" b="1" dirty="0">
                <a:solidFill>
                  <a:schemeClr val="bg1"/>
                </a:solidFill>
              </a:rPr>
              <a:t>요약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en-US" altLang="ko-KR" sz="1800" b="1" dirty="0">
                <a:solidFill>
                  <a:schemeClr val="bg1"/>
                </a:solidFill>
              </a:rPr>
              <a:t>Stage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4 </a:t>
            </a:r>
            <a:r>
              <a:rPr lang="ko-KR" altLang="en-US" sz="1800" b="1" dirty="0">
                <a:solidFill>
                  <a:schemeClr val="bg1"/>
                </a:solidFill>
              </a:rPr>
              <a:t>개요 </a:t>
            </a:r>
            <a:r>
              <a:rPr lang="en-US" altLang="ko-KR" sz="1800" b="1" dirty="0">
                <a:solidFill>
                  <a:schemeClr val="bg1"/>
                </a:solidFill>
              </a:rPr>
              <a:t>/ </a:t>
            </a:r>
            <a:r>
              <a:rPr lang="ko-KR" altLang="en-US" sz="1800" b="1" dirty="0">
                <a:solidFill>
                  <a:schemeClr val="bg1"/>
                </a:solidFill>
              </a:rPr>
              <a:t>요약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6710196" y="4714344"/>
            <a:ext cx="3136184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제작 후기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개선점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스크린 샷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 후기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35873" y="2147234"/>
            <a:ext cx="59447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흔히 게임들에 배치된 구조물들은 생각을 했다고는 해도 어느정도는 채워 넣기 식으로 적당히 마무리하지 않았을까 싶었지만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막상 해보니 그렇게 쉽게 배치될 수 없다는 것을 알게 되었다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어떠한 구조물에 의해 다각이 나오기도 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다각이 사라지기도 하다 보니 구조물 하나하나의 배치에도 플레이를 해보고 각도를 다시 조정하며 구조물들을 배치해 나가야 했다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298901" y="1444091"/>
            <a:ext cx="446855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구조물 하나하나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배치의 어려움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8329" y="1901226"/>
            <a:ext cx="4206046" cy="55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6"/>
          <a:stretch/>
        </p:blipFill>
        <p:spPr>
          <a:xfrm>
            <a:off x="2776451" y="1263533"/>
            <a:ext cx="2227811" cy="2538001"/>
          </a:xfrm>
          <a:prstGeom prst="rect">
            <a:avLst/>
          </a:prstGeom>
        </p:spPr>
      </p:pic>
      <p:pic>
        <p:nvPicPr>
          <p:cNvPr id="12" name="Picture 2" descr="온·오프라인 달구는 &amp;#39;배그&amp;#39;, 핫썸머 축제 돌입&amp;quot;- 헤럴드경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39"/>
          <a:stretch/>
        </p:blipFill>
        <p:spPr bwMode="auto">
          <a:xfrm>
            <a:off x="726933" y="1262265"/>
            <a:ext cx="2007955" cy="253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5298901" y="4918143"/>
            <a:ext cx="6023034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이번에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언리얼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엔진을 처음 다루게 되었기에 아직 미흡한 실력으로   구현하지 못한 부분들이 많았음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후에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언리얼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엔진에 대해 더욱 공부해 미흡한 부분을 개선해 나갈 예정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398329" y="4223313"/>
            <a:ext cx="446855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첫 작품인 만큼 부족한 실력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61357" y="4680448"/>
            <a:ext cx="4206046" cy="55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코딩 입문자들을 위한 코딩 고수들의 이야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3"/>
          <a:stretch/>
        </p:blipFill>
        <p:spPr bwMode="auto">
          <a:xfrm>
            <a:off x="726934" y="4028457"/>
            <a:ext cx="2049517" cy="253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마케팅 기획 잘하는 6가지 방법 | 케이알마케팅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2"/>
          <a:stretch/>
        </p:blipFill>
        <p:spPr bwMode="auto">
          <a:xfrm>
            <a:off x="2819176" y="4028457"/>
            <a:ext cx="2185086" cy="253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93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35873" y="2147234"/>
            <a:ext cx="59447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봇의 움직임 구현 시 실제 플레이어와 전투하는 느낌을 강하게 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플레이어는 봇의 움직임을 예측하여 더욱 조심하며 플레이 해야 함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그로 인한 다양한 지형 지물을 추가하고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다양한 패턴 생성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실제 게임 판례들을 본 게임에 적용시킬 수 있음 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298901" y="1444091"/>
            <a:ext cx="446855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봇의 자연스러운 움직임 구현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8329" y="1901226"/>
            <a:ext cx="4206046" cy="55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98901" y="4926456"/>
            <a:ext cx="5956532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현재는 게이머들에게 가장 익숙한 총기인 소총만 구현되어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게이머들이 각자 선호하는 총기가 다르기에 구현의 가치가 높음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저격총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샷건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권총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기관총 등 다양한 총기를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구현하여 추가하고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각 총기에 알맞은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설계해 추가할 수 있는 부분이 다수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398329" y="4223313"/>
            <a:ext cx="446855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다양한 총기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콜렉션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98329" y="4680448"/>
            <a:ext cx="4206046" cy="55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01"/>
          <a:stretch/>
        </p:blipFill>
        <p:spPr>
          <a:xfrm>
            <a:off x="726934" y="1267279"/>
            <a:ext cx="2074456" cy="2538000"/>
          </a:xfrm>
          <a:prstGeom prst="rect">
            <a:avLst/>
          </a:prstGeom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개선점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388" name="Picture 4" descr="Zinrai Artificial Intelligence (AI) Solutions : Fujitsu Kore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13962"/>
          <a:stretch/>
        </p:blipFill>
        <p:spPr bwMode="auto">
          <a:xfrm>
            <a:off x="2826326" y="1260996"/>
            <a:ext cx="2177935" cy="254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Warzone Season 3 Sniper Rifle tier list - Inven Glob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34" y="4043171"/>
            <a:ext cx="2078060" cy="11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6" name="Picture 22" descr="StockTrek Images PSTACH100435MLARGE Italian Franchi Spas-12 Combat Shotgun  Poster Print&amp;amp;#44; 34 x 23 - Large | Walmart Canad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8" b="21640"/>
          <a:stretch/>
        </p:blipFill>
        <p:spPr bwMode="auto">
          <a:xfrm>
            <a:off x="2826326" y="4051866"/>
            <a:ext cx="2177935" cy="116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8" name="Picture 24" descr="Revolver | weapon | Britannic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b="7213"/>
          <a:stretch/>
        </p:blipFill>
        <p:spPr bwMode="auto">
          <a:xfrm>
            <a:off x="726934" y="5212080"/>
            <a:ext cx="2074456" cy="129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0" name="Picture 26" descr="Warzone | MG34 - Best Loadout &amp;amp; Attachments | Call of Duty Modern Warfare -  GameWith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4878" r="6547" b="5356"/>
          <a:stretch/>
        </p:blipFill>
        <p:spPr bwMode="auto">
          <a:xfrm>
            <a:off x="2826326" y="5212079"/>
            <a:ext cx="2177935" cy="129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스크린 샷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1" y="1178675"/>
            <a:ext cx="3716444" cy="22051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1" y="3738406"/>
            <a:ext cx="3716444" cy="2205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83" y="1178675"/>
            <a:ext cx="3716444" cy="22051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31" y="3738404"/>
            <a:ext cx="3716444" cy="22051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5305" y="1178675"/>
            <a:ext cx="3716446" cy="2205194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83" y="3738405"/>
            <a:ext cx="3716444" cy="22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real Engine Branding Guidelines and Trademark Usage - Unreal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6" y="1873392"/>
            <a:ext cx="3971780" cy="3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176348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 요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94668" y="2236138"/>
            <a:ext cx="2519946" cy="3360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개요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에셋</a:t>
            </a:r>
            <a:r>
              <a:rPr lang="ko-KR" altLang="en-US" b="1" dirty="0" smtClean="0">
                <a:solidFill>
                  <a:schemeClr val="bg1"/>
                </a:solidFill>
              </a:rPr>
              <a:t> 소개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제작 과정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6" y="1160314"/>
            <a:ext cx="4107103" cy="2436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56" y="3815125"/>
            <a:ext cx="4107103" cy="2436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5208245" y="1582346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장르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208245" y="2470001"/>
            <a:ext cx="2137101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배경 컨셉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08244" y="3357657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플레이 타임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08244" y="4245312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참가 인원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5208244" y="5132967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스테이지 구성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57328" y="1582346"/>
            <a:ext cx="171507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FPS</a:t>
            </a: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57328" y="2470001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숲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산등성이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57328" y="3357656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분</a:t>
            </a:r>
            <a:r>
              <a:rPr lang="en-US" altLang="ko-KR" dirty="0" smtClean="0">
                <a:solidFill>
                  <a:schemeClr val="bg1"/>
                </a:solidFill>
              </a:rPr>
              <a:t>~15</a:t>
            </a:r>
            <a:r>
              <a:rPr lang="ko-KR" altLang="en-US" dirty="0" smtClean="0">
                <a:solidFill>
                  <a:schemeClr val="bg1"/>
                </a:solidFill>
              </a:rPr>
              <a:t>분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57328" y="4245312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싱글 </a:t>
            </a:r>
            <a:r>
              <a:rPr lang="en-US" altLang="ko-KR" dirty="0" err="1" smtClean="0">
                <a:solidFill>
                  <a:schemeClr val="bg1"/>
                </a:solidFill>
              </a:rPr>
              <a:t>PvE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7757328" y="5132966"/>
            <a:ext cx="401934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4 </a:t>
            </a:r>
            <a:r>
              <a:rPr lang="ko-KR" altLang="en-US" dirty="0" smtClean="0">
                <a:solidFill>
                  <a:schemeClr val="bg1"/>
                </a:solidFill>
              </a:rPr>
              <a:t>스테이지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에셋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소개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96" y="4269915"/>
            <a:ext cx="6685794" cy="22946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96" y="1563907"/>
            <a:ext cx="6685794" cy="2294660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7589333" y="1340193"/>
            <a:ext cx="3473901" cy="2742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Stylized Forest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현재 무료 제공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에셋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숲과 관련된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Meshs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제공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맵의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전반적인 디자인을 맡음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 smtClean="0">
                <a:solidFill>
                  <a:schemeClr val="bg1"/>
                </a:solidFill>
              </a:rPr>
              <a:t>다양한 게임들에 자주 보이는       그래픽 방식이기에 선정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7589333" y="4120286"/>
            <a:ext cx="3855740" cy="2294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슈팅게임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언리얼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엔진 제공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에셋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캐릭터와 봇 디자인 및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블루프린트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총기 디자인 및 사운드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힐 팩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아머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팩 등의 소스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 과정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생각하는 얼굴 클립 아트. 무료 다운로드. | Creazil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13" y="1180150"/>
            <a:ext cx="1217487" cy="1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17795" y="290717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17795" y="3059868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게임의 장르 구상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게임의 전반적인 컨셉 구상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17795" y="2514300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구상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933" y="1001367"/>
            <a:ext cx="2492513" cy="138722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30933" y="291283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330933" y="3065526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컨셉에 알맞은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에셋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탐색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여러가지 비교해보며 선택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30933" y="2519958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에셋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탐색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97590" y="291283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997590" y="3065526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기본 지도를 바탕으로 구역 선택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각 스테이지마다의 구성 설계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해당 구역에 사용할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에셋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선택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997590" y="2519958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 설계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3233" y="602607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213233" y="6178769"/>
            <a:ext cx="3371820" cy="679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설계에 기반한 스테이지 제작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설계에 부족했던 부분 임의 추가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2213233" y="563320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 제작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22" y="1001367"/>
            <a:ext cx="1795733" cy="1387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7"/>
          <a:stretch/>
        </p:blipFill>
        <p:spPr>
          <a:xfrm>
            <a:off x="2315809" y="4115010"/>
            <a:ext cx="1212114" cy="142892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14"/>
          <a:stretch/>
        </p:blipFill>
        <p:spPr>
          <a:xfrm>
            <a:off x="3537836" y="4115011"/>
            <a:ext cx="1261933" cy="142674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686609" y="6026074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6686609" y="6178769"/>
            <a:ext cx="3371820" cy="679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설계대로 작동하는지 테스트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테스트 플레이 후 부족한 부분 수정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6686609" y="563320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테스트 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평가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2034" y="4115010"/>
            <a:ext cx="2404521" cy="1426749"/>
          </a:xfrm>
          <a:prstGeom prst="rect">
            <a:avLst/>
          </a:prstGeom>
        </p:spPr>
      </p:pic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42051"/>
              </p:ext>
            </p:extLst>
          </p:nvPr>
        </p:nvGraphicFramePr>
        <p:xfrm>
          <a:off x="9767455" y="997015"/>
          <a:ext cx="1753985" cy="139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r:id="rId10" imgW="3901320" imgH="3108960" progId="">
                  <p:embed/>
                </p:oleObj>
              </mc:Choice>
              <mc:Fallback>
                <p:oleObj r:id="rId10" imgW="3901320" imgH="3108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67455" y="997015"/>
                        <a:ext cx="1753985" cy="139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09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real Engine Branding Guidelines and Trademark Usage - Unreal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6" y="1873392"/>
            <a:ext cx="3971780" cy="3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176348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5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셉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08770" y="1918995"/>
            <a:ext cx="3883230" cy="3360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기획 의도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컨셉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맵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컨셉 </a:t>
            </a:r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캐릭터 </a:t>
            </a:r>
            <a:r>
              <a:rPr lang="en-US" altLang="ko-KR" b="1" dirty="0" smtClean="0">
                <a:solidFill>
                  <a:schemeClr val="bg1"/>
                </a:solidFill>
              </a:rPr>
              <a:t>&amp; </a:t>
            </a:r>
            <a:r>
              <a:rPr lang="ko-KR" altLang="en-US" b="1" dirty="0" smtClean="0">
                <a:solidFill>
                  <a:schemeClr val="bg1"/>
                </a:solidFill>
              </a:rPr>
              <a:t>무기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컨셉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기타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 의도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68" y="1208652"/>
            <a:ext cx="2910361" cy="5384641"/>
          </a:xfrm>
          <a:prstGeom prst="rect">
            <a:avLst/>
          </a:prstGeom>
        </p:spPr>
      </p:pic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4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다양한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FPS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게임들에서 사용되는 일종의 기술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방 문 또는 엄폐물을 이용해 순간적으로 모습을 드러냈다 숨는 기술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상대방의 위치를 파악하고 나 자신의 피해를 최소화 하는 중요한 기술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게임마다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고유적인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방식이 있긴 하지만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개념은 동일함 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70" y="1266841"/>
            <a:ext cx="379069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피킹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(Peaking)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이란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486418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다양한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FPS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게임들 중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사용하지 않는 게임은 없음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상대방과의 전투에서 중요한 정보와 엄폐물을 이용한 방어 능력까지 겸비하게 만들어 주기 때문에 전투의 흐름을 가져올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1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대 다수의 상황도 대응 가능한 상황을 만들어 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13970" y="4216723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피킹의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중요성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83618" y="4628139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 의도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에이펙스 레전드 | Xbox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r="42106"/>
          <a:stretch/>
        </p:blipFill>
        <p:spPr bwMode="auto">
          <a:xfrm>
            <a:off x="1961805" y="1226741"/>
            <a:ext cx="1484290" cy="15847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game - Game Stop | Online Youth Magazine | Zkhiphani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684" y="1226741"/>
            <a:ext cx="1453323" cy="15847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uy Escape from Tarkov Official website Key RU/CIS | ENE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507" y="1226741"/>
            <a:ext cx="1453323" cy="15847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unter-Strike: Global Offensive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19" y="1226741"/>
            <a:ext cx="1453323" cy="15847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2"/>
          <p:cNvSpPr txBox="1">
            <a:spLocks/>
          </p:cNvSpPr>
          <p:nvPr/>
        </p:nvSpPr>
        <p:spPr>
          <a:xfrm>
            <a:off x="1961805" y="3699947"/>
            <a:ext cx="7913715" cy="1088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다양한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FPS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게임들에서 사용되며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생존과 연결되어 있는 아주 중요한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기술임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이렇듯 매우 중요한 기술이지만 그 어떤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FPS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피킹에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대해 알려주지 않음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게임을 제작하는 제작자 역시 흔히 말하는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고인물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들에게 숱하게 당하고 있음 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2024834" y="3101227"/>
            <a:ext cx="4417529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피킹을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알려주는 게임은 없다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11108" y="3512643"/>
            <a:ext cx="3973808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4" name="Picture 16" descr="Playerunknown&amp;#39;s Battleground – Ashy Sto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96" y="1205429"/>
            <a:ext cx="1453322" cy="16060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내용 개체 틀 2"/>
          <p:cNvSpPr txBox="1">
            <a:spLocks/>
          </p:cNvSpPr>
          <p:nvPr/>
        </p:nvSpPr>
        <p:spPr>
          <a:xfrm>
            <a:off x="1961805" y="5386851"/>
            <a:ext cx="7140631" cy="1088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bg1"/>
                </a:solidFill>
              </a:rPr>
              <a:t>FPS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초보 유저들이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익히게 되면 다른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FPS</a:t>
            </a:r>
            <a:r>
              <a:rPr lang="ko-KR" altLang="en-US" sz="1400" b="1" smtClean="0">
                <a:solidFill>
                  <a:schemeClr val="bg1"/>
                </a:solidFill>
              </a:rPr>
              <a:t>게임에도 좀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더 </a:t>
            </a:r>
            <a:r>
              <a:rPr lang="ko-KR" altLang="en-US" sz="1400" b="1" smtClean="0">
                <a:solidFill>
                  <a:schemeClr val="bg1"/>
                </a:solidFill>
              </a:rPr>
              <a:t>쉽게 접근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각 상황에 맞는 다양한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상황을 제공하고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연습하게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만듬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위에서 아래 및 같은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윗각을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노리는 고지대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아래에서 위를 노리는 저지대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다수의 적을 상대로 전투하는 다각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등에 대한 훈련을 하는게 게임의 목적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2024834" y="4788131"/>
            <a:ext cx="4417529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피킹을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알려주는 게임을 만들자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11108" y="5199547"/>
            <a:ext cx="3973808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1212</Words>
  <Application>Microsoft Office PowerPoint</Application>
  <PresentationFormat>와이드스크린</PresentationFormat>
  <Paragraphs>253</Paragraphs>
  <Slides>22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Adobe 고딕 Std B</vt:lpstr>
      <vt:lpstr>맑은 고딕</vt:lpstr>
      <vt:lpstr>AcmeFont</vt:lpstr>
      <vt:lpstr>Arial</vt:lpstr>
      <vt:lpstr>Office 테마</vt:lpstr>
      <vt:lpstr>Level Design</vt:lpstr>
      <vt:lpstr>INDEX</vt:lpstr>
      <vt:lpstr>PowerPoint 프레젠테이션</vt:lpstr>
      <vt:lpstr>개요</vt:lpstr>
      <vt:lpstr>에셋 소개</vt:lpstr>
      <vt:lpstr>제작 과정</vt:lpstr>
      <vt:lpstr>PowerPoint 프레젠테이션</vt:lpstr>
      <vt:lpstr>기획 의도</vt:lpstr>
      <vt:lpstr>기획 의도</vt:lpstr>
      <vt:lpstr>컨셉 - 맵</vt:lpstr>
      <vt:lpstr>컨셉 - 캐릭터 &amp; 무기</vt:lpstr>
      <vt:lpstr>컨셉 - 기타</vt:lpstr>
      <vt:lpstr>PowerPoint 프레젠테이션</vt:lpstr>
      <vt:lpstr>전투 구성</vt:lpstr>
      <vt:lpstr>Stage 1 개요 / 요약</vt:lpstr>
      <vt:lpstr>Stage 2 개요 / 요약</vt:lpstr>
      <vt:lpstr>Stage 3 개요 / 요약</vt:lpstr>
      <vt:lpstr>Stage 4 개요 / 요약</vt:lpstr>
      <vt:lpstr>PowerPoint 프레젠테이션</vt:lpstr>
      <vt:lpstr>제작 후기</vt:lpstr>
      <vt:lpstr>개선점</vt:lpstr>
      <vt:lpstr>스크린 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이지훈</dc:creator>
  <cp:lastModifiedBy>이지훈</cp:lastModifiedBy>
  <cp:revision>84</cp:revision>
  <dcterms:created xsi:type="dcterms:W3CDTF">2021-06-07T07:35:46Z</dcterms:created>
  <dcterms:modified xsi:type="dcterms:W3CDTF">2021-06-13T10:44:05Z</dcterms:modified>
</cp:coreProperties>
</file>